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0" r:id="rId2"/>
    <p:sldId id="289" r:id="rId3"/>
    <p:sldId id="265" r:id="rId4"/>
    <p:sldId id="292" r:id="rId5"/>
    <p:sldId id="298" r:id="rId6"/>
    <p:sldId id="312" r:id="rId7"/>
    <p:sldId id="274" r:id="rId8"/>
    <p:sldId id="316" r:id="rId9"/>
    <p:sldId id="317" r:id="rId10"/>
    <p:sldId id="319" r:id="rId11"/>
    <p:sldId id="318" r:id="rId12"/>
    <p:sldId id="276" r:id="rId13"/>
    <p:sldId id="314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51" autoAdjust="0"/>
    <p:restoredTop sz="50000" autoAdjust="0"/>
  </p:normalViewPr>
  <p:slideViewPr>
    <p:cSldViewPr>
      <p:cViewPr varScale="1">
        <p:scale>
          <a:sx n="43" d="100"/>
          <a:sy n="43" d="100"/>
        </p:scale>
        <p:origin x="2200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29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4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80882" y="4578013"/>
            <a:ext cx="53495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Promoting customer service </a:t>
            </a:r>
            <a:b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</a:br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internally and externally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11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6400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362700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304800" y="1066057"/>
            <a:ext cx="8608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kern="120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Promoting customer service internally and externally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296616"/>
            <a:ext cx="3313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11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3236677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851" y="3048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066800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Stunts </a:t>
            </a:r>
            <a:r>
              <a:rPr lang="en-US" sz="2000" dirty="0"/>
              <a:t>can generate much-needed publicity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821326" cy="407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694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851" y="3048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066800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Branded entertainment, short online films </a:t>
            </a:r>
            <a:endParaRPr lang="en-US" sz="2000" dirty="0"/>
          </a:p>
        </p:txBody>
      </p:sp>
      <p:pic>
        <p:nvPicPr>
          <p:cNvPr id="5122" name="Picture 2" descr="C:\Users\Karen\AppData\Local\Microsoft\Windows\Temporary Internet Files\Content.IE5\Z3J6E6Q7\Ritz Carlton The Delay Ch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7103286" cy="411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794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381000"/>
            <a:ext cx="8305800" cy="609600"/>
          </a:xfrm>
        </p:spPr>
        <p:txBody>
          <a:bodyPr/>
          <a:lstStyle/>
          <a:p>
            <a:r>
              <a:rPr lang="en-US" dirty="0" smtClean="0"/>
              <a:t>Service Snapshot</a:t>
            </a:r>
            <a:r>
              <a:rPr lang="en-US" dirty="0"/>
              <a:t>: </a:t>
            </a:r>
            <a:r>
              <a:rPr lang="en-US" sz="2800" dirty="0" smtClean="0"/>
              <a:t>Customer </a:t>
            </a:r>
            <a:r>
              <a:rPr lang="en-US" sz="2800" dirty="0"/>
              <a:t>service Kobe-style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564" y="1416158"/>
            <a:ext cx="506383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PR </a:t>
            </a:r>
            <a:r>
              <a:rPr lang="en-US" dirty="0"/>
              <a:t>specialist for Kobe City Government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Being </a:t>
            </a:r>
            <a:r>
              <a:rPr lang="en-US" dirty="0"/>
              <a:t>able to speak someone's native language enables you to connect with them and understand them on a deeper </a:t>
            </a:r>
            <a:r>
              <a:rPr lang="en-US" dirty="0" smtClean="0"/>
              <a:t>level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Multi-</a:t>
            </a:r>
            <a:r>
              <a:rPr lang="en-US" dirty="0" err="1" smtClean="0"/>
              <a:t>lingualism</a:t>
            </a:r>
            <a:r>
              <a:rPr lang="en-US" dirty="0"/>
              <a:t>, and having experience living and working in other countries and cultures, also offers you a broader perspective on your work from day to day, even if it does not directly involve speaking other languages.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As </a:t>
            </a:r>
            <a:r>
              <a:rPr lang="en-US" dirty="0"/>
              <a:t>well as encouraging and entertaining foreign media, she fine-tunes the city’s English homepage and disseminates her love of the area via her own hands-on articles to various newspapers.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1634"/>
            <a:ext cx="279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Ethical issues in </a:t>
            </a:r>
            <a:r>
              <a:rPr lang="en-CA" dirty="0" smtClean="0"/>
              <a:t>communication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828800" y="1625798"/>
            <a:ext cx="69342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Potential misuse of advertising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Internet descriptions and photos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Product placements not labeled as </a:t>
            </a:r>
            <a:r>
              <a:rPr lang="en-US" dirty="0" smtClean="0"/>
              <a:t>advertisements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P</a:t>
            </a:r>
            <a:r>
              <a:rPr lang="en-US" dirty="0" smtClean="0"/>
              <a:t>romoting ethical </a:t>
            </a:r>
            <a:r>
              <a:rPr lang="en-US" dirty="0"/>
              <a:t>stance can be good business as it potentially enhances a company’s </a:t>
            </a:r>
            <a:r>
              <a:rPr lang="en-US" dirty="0" smtClean="0"/>
              <a:t>profits</a:t>
            </a:r>
            <a:r>
              <a:rPr lang="en-US" dirty="0"/>
              <a:t>, management </a:t>
            </a:r>
            <a:r>
              <a:rPr lang="en-US" dirty="0" smtClean="0"/>
              <a:t>effectiveness</a:t>
            </a:r>
            <a:r>
              <a:rPr lang="en-US" dirty="0"/>
              <a:t>, public image and employee </a:t>
            </a:r>
            <a:r>
              <a:rPr lang="en-US" dirty="0" smtClean="0"/>
              <a:t>relations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156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Study:</a:t>
            </a:r>
            <a:r>
              <a:rPr lang="en-US" dirty="0"/>
              <a:t> </a:t>
            </a:r>
            <a:r>
              <a:rPr lang="en-US" sz="2800" dirty="0" smtClean="0"/>
              <a:t>Promoting </a:t>
            </a:r>
            <a:r>
              <a:rPr lang="en-US" sz="2800" dirty="0"/>
              <a:t>the spirit of India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6898" y="1219200"/>
            <a:ext cx="48991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err="1" smtClean="0"/>
              <a:t>Isha</a:t>
            </a:r>
            <a:r>
              <a:rPr lang="en-US" sz="1600" dirty="0" smtClean="0"/>
              <a:t> </a:t>
            </a:r>
            <a:r>
              <a:rPr lang="en-US" sz="1600" dirty="0"/>
              <a:t>Yoga Center is the brainchild of </a:t>
            </a:r>
            <a:r>
              <a:rPr lang="en-US" sz="1600" dirty="0" err="1"/>
              <a:t>Sadhguru</a:t>
            </a:r>
            <a:r>
              <a:rPr lang="en-US" sz="1600" dirty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/>
              <a:t>Attracts </a:t>
            </a:r>
            <a:r>
              <a:rPr lang="en-US" sz="1600" dirty="0"/>
              <a:t>thousands of </a:t>
            </a:r>
            <a:r>
              <a:rPr lang="en-US" sz="1600" dirty="0">
                <a:latin typeface="+mj-lt"/>
              </a:rPr>
              <a:t>visitors from all over the </a:t>
            </a:r>
            <a:r>
              <a:rPr lang="en-US" sz="1600" dirty="0" smtClean="0">
                <a:latin typeface="+mj-lt"/>
              </a:rPr>
              <a:t>world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Offers </a:t>
            </a:r>
            <a:r>
              <a:rPr lang="en-US" sz="1600" dirty="0">
                <a:latin typeface="+mj-lt"/>
              </a:rPr>
              <a:t>all four major paths of </a:t>
            </a:r>
            <a:r>
              <a:rPr lang="en-US" sz="1600" dirty="0" smtClean="0">
                <a:latin typeface="+mj-lt"/>
              </a:rPr>
              <a:t>yoga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Also </a:t>
            </a:r>
            <a:r>
              <a:rPr lang="en-US" sz="1600" dirty="0">
                <a:latin typeface="+mj-lt"/>
              </a:rPr>
              <a:t>the location for major cultural events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Portfolio </a:t>
            </a:r>
            <a:r>
              <a:rPr lang="en-US" sz="1600" dirty="0">
                <a:latin typeface="+mj-lt"/>
              </a:rPr>
              <a:t>of product </a:t>
            </a:r>
            <a:r>
              <a:rPr lang="en-US" sz="1600" dirty="0" smtClean="0">
                <a:latin typeface="+mj-lt"/>
              </a:rPr>
              <a:t>offerings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err="1" smtClean="0">
                <a:latin typeface="+mj-lt"/>
              </a:rPr>
              <a:t>Isha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Sacred </a:t>
            </a:r>
            <a:r>
              <a:rPr lang="en-US" sz="1600" dirty="0" smtClean="0">
                <a:latin typeface="+mj-lt"/>
              </a:rPr>
              <a:t>Walks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Sounds </a:t>
            </a:r>
            <a:r>
              <a:rPr lang="en-US" sz="1600" dirty="0">
                <a:latin typeface="+mj-lt"/>
              </a:rPr>
              <a:t>of </a:t>
            </a:r>
            <a:r>
              <a:rPr lang="en-US" sz="1600" dirty="0" err="1" smtClean="0">
                <a:latin typeface="+mj-lt"/>
              </a:rPr>
              <a:t>Isha</a:t>
            </a:r>
            <a:endParaRPr lang="en-US" sz="1600" dirty="0" smtClean="0">
              <a:latin typeface="+mj-lt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err="1" smtClean="0">
                <a:latin typeface="+mj-lt"/>
              </a:rPr>
              <a:t>Isha</a:t>
            </a:r>
            <a:r>
              <a:rPr lang="en-US" sz="1600" dirty="0" smtClean="0">
                <a:latin typeface="+mj-lt"/>
              </a:rPr>
              <a:t> Craft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err="1" smtClean="0">
                <a:latin typeface="+mj-lt"/>
              </a:rPr>
              <a:t>Isha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Arogya</a:t>
            </a:r>
            <a:endParaRPr lang="en-US" sz="1600" dirty="0" smtClean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smtClean="0">
                <a:latin typeface="+mj-lt"/>
              </a:rPr>
              <a:t>All </a:t>
            </a:r>
            <a:r>
              <a:rPr lang="en-US" sz="1600" dirty="0">
                <a:latin typeface="+mj-lt"/>
              </a:rPr>
              <a:t>promoted via an integrated marketing </a:t>
            </a:r>
            <a:r>
              <a:rPr lang="en-US" sz="1600" dirty="0" smtClean="0">
                <a:latin typeface="+mj-lt"/>
              </a:rPr>
              <a:t>campaign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 err="1" smtClean="0">
                <a:latin typeface="+mj-lt"/>
              </a:rPr>
              <a:t>Sadhguru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is spreading his tentacles </a:t>
            </a:r>
            <a:r>
              <a:rPr lang="en-US" sz="1600" dirty="0" smtClean="0">
                <a:latin typeface="+mj-lt"/>
              </a:rPr>
              <a:t>overseas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552906"/>
            <a:ext cx="797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i="1" dirty="0" smtClean="0"/>
              <a:t>	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98438"/>
            <a:ext cx="3250870" cy="36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1524000"/>
            <a:ext cx="8153400" cy="48768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Communication strategies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Approaches </a:t>
            </a:r>
            <a:r>
              <a:rPr lang="en-US" b="0" dirty="0" smtClean="0"/>
              <a:t>to service promises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Managing service promises </a:t>
            </a:r>
            <a:endParaRPr lang="en-US" b="0" dirty="0" smtClean="0"/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Ethical issues in communication</a:t>
            </a:r>
          </a:p>
          <a:p>
            <a:pPr marL="0" indent="0">
              <a:spcAft>
                <a:spcPts val="600"/>
              </a:spcAft>
              <a:buNone/>
            </a:pPr>
            <a:endParaRPr lang="en-CA" b="0" dirty="0" smtClean="0"/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304800"/>
            <a:ext cx="7687139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/>
              <a:t>From Russia with love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838200" y="1143000"/>
            <a:ext cx="8153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 Superior </a:t>
            </a:r>
            <a:r>
              <a:rPr lang="en-US" sz="2000" i="1" dirty="0" smtClean="0"/>
              <a:t>customer service and real people </a:t>
            </a:r>
            <a:r>
              <a:rPr lang="en-US" sz="2000" i="1" dirty="0"/>
              <a:t>behind the </a:t>
            </a:r>
            <a:r>
              <a:rPr lang="en-US" sz="2000" i="1" dirty="0" smtClean="0"/>
              <a:t>website.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1132687" y="1676400"/>
            <a:ext cx="4879093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Personalized service message and delivery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Connects </a:t>
            </a:r>
            <a:r>
              <a:rPr lang="en-US" dirty="0"/>
              <a:t>with website readers </a:t>
            </a:r>
            <a:endParaRPr lang="en-US" dirty="0" smtClean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Creates ‘real-life stories’ 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Develops personal </a:t>
            </a:r>
            <a:r>
              <a:rPr lang="en-US" dirty="0"/>
              <a:t>relationships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Attends </a:t>
            </a:r>
            <a:r>
              <a:rPr lang="en-US" dirty="0"/>
              <a:t>a variety of travel </a:t>
            </a:r>
            <a:r>
              <a:rPr lang="en-US" dirty="0" smtClean="0"/>
              <a:t>shows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Branched </a:t>
            </a:r>
            <a:r>
              <a:rPr lang="en-US" dirty="0"/>
              <a:t>out to encompass online </a:t>
            </a:r>
            <a:r>
              <a:rPr lang="en-US" dirty="0" smtClean="0"/>
              <a:t>intermediaries but this brings challenges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Connects emotionally </a:t>
            </a:r>
            <a:r>
              <a:rPr lang="en-US" dirty="0"/>
              <a:t>with customers </a:t>
            </a:r>
            <a:r>
              <a:rPr lang="en-US" dirty="0" smtClean="0"/>
              <a:t>but continues </a:t>
            </a:r>
            <a:r>
              <a:rPr lang="en-US" dirty="0"/>
              <a:t>that connection both during their visit and afterwards.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2667000"/>
            <a:ext cx="2971800" cy="26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6938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Integrated communication strategies</a:t>
            </a:r>
            <a:br>
              <a:rPr lang="en-CA" dirty="0" smtClean="0"/>
            </a:br>
            <a:r>
              <a:rPr lang="en-CA" dirty="0" smtClean="0"/>
              <a:t> </a:t>
            </a:r>
            <a:r>
              <a:rPr lang="en-CA" dirty="0"/>
              <a:t>for customer service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417809"/>
            <a:ext cx="777734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endParaRPr lang="en-CA" dirty="0" smtClean="0"/>
          </a:p>
          <a:p>
            <a:pPr marL="285750" indent="-285750"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Managing </a:t>
            </a:r>
            <a:r>
              <a:rPr lang="en-CA" dirty="0"/>
              <a:t>communications </a:t>
            </a:r>
            <a:r>
              <a:rPr lang="en-CA" dirty="0" smtClean="0"/>
              <a:t>and expectations 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Integrated marketing communications (IMC) 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C</a:t>
            </a:r>
            <a:r>
              <a:rPr lang="en-CA" dirty="0" smtClean="0"/>
              <a:t>onsistent</a:t>
            </a:r>
            <a:r>
              <a:rPr lang="en-CA" dirty="0"/>
              <a:t>, persuasive </a:t>
            </a:r>
            <a:r>
              <a:rPr lang="en-CA" dirty="0" smtClean="0"/>
              <a:t>message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Coordinated message </a:t>
            </a:r>
            <a:r>
              <a:rPr lang="en-CA" dirty="0"/>
              <a:t>and sources of communication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Branding </a:t>
            </a:r>
            <a:r>
              <a:rPr lang="en-US" dirty="0"/>
              <a:t>increasingly important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unique identity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Impart </a:t>
            </a:r>
            <a:r>
              <a:rPr lang="en-US" dirty="0"/>
              <a:t>meaning beyond functional roles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Steps for brand building: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of </a:t>
            </a:r>
            <a:r>
              <a:rPr lang="en-US" dirty="0" smtClean="0"/>
              <a:t>market situation</a:t>
            </a:r>
            <a:endParaRPr lang="en-US" dirty="0"/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Development of  </a:t>
            </a:r>
            <a:r>
              <a:rPr lang="en-US" dirty="0"/>
              <a:t>brand identity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Communication of brand </a:t>
            </a:r>
            <a:r>
              <a:rPr lang="en-US" dirty="0"/>
              <a:t>vision 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Evaluation of </a:t>
            </a:r>
            <a:r>
              <a:rPr lang="en-US" dirty="0"/>
              <a:t>brand’s performance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i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838200" y="1194911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worst mistake a business can make is to over-promise </a:t>
            </a:r>
            <a:r>
              <a:rPr lang="en-US" i="1" dirty="0" smtClean="0"/>
              <a:t>and </a:t>
            </a:r>
            <a:r>
              <a:rPr lang="en-US" i="1" dirty="0"/>
              <a:t>under-deliver.</a:t>
            </a:r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US" dirty="0" smtClean="0"/>
              <a:t>Approaches to </a:t>
            </a:r>
            <a:r>
              <a:rPr lang="en-US" dirty="0"/>
              <a:t>service </a:t>
            </a:r>
            <a:r>
              <a:rPr lang="en-US" dirty="0" smtClean="0"/>
              <a:t>promises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38546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1200" b="1" dirty="0" smtClean="0"/>
              <a:t>Figure 11.1</a:t>
            </a:r>
            <a:r>
              <a:rPr lang="en-US" sz="1200" dirty="0"/>
              <a:t> </a:t>
            </a:r>
            <a:r>
              <a:rPr lang="en-US" sz="1200" dirty="0" smtClean="0"/>
              <a:t>(Source</a:t>
            </a:r>
            <a:r>
              <a:rPr lang="en-US" sz="1200" dirty="0"/>
              <a:t>: Based on </a:t>
            </a:r>
            <a:r>
              <a:rPr lang="en-US" sz="1200" dirty="0" err="1"/>
              <a:t>Zeithaml</a:t>
            </a:r>
            <a:r>
              <a:rPr lang="en-US" sz="1200" dirty="0"/>
              <a:t> et al, </a:t>
            </a:r>
            <a:r>
              <a:rPr lang="en-US" sz="1200" dirty="0" smtClean="0"/>
              <a:t>2007) </a:t>
            </a:r>
            <a:endParaRPr lang="en-US" sz="1200" dirty="0"/>
          </a:p>
          <a:p>
            <a:pPr algn="r"/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53993"/>
          <a:stretch/>
        </p:blipFill>
        <p:spPr bwMode="auto">
          <a:xfrm>
            <a:off x="3124200" y="1219200"/>
            <a:ext cx="3400285" cy="50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4345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52600" y="1219200"/>
            <a:ext cx="7543800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Create </a:t>
            </a:r>
            <a:r>
              <a:rPr lang="en-US" dirty="0"/>
              <a:t>effective </a:t>
            </a:r>
            <a:r>
              <a:rPr lang="en-US" dirty="0" smtClean="0"/>
              <a:t>service </a:t>
            </a:r>
            <a:r>
              <a:rPr lang="en-US" dirty="0"/>
              <a:t>advertising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Coordinate </a:t>
            </a:r>
            <a:r>
              <a:rPr lang="en-US" dirty="0"/>
              <a:t>external communication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Unify </a:t>
            </a:r>
            <a:r>
              <a:rPr lang="en-US" dirty="0" smtClean="0"/>
              <a:t>communications </a:t>
            </a:r>
            <a:r>
              <a:rPr lang="en-US" dirty="0"/>
              <a:t>tools, corporate and brand messages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Consistent, </a:t>
            </a:r>
            <a:r>
              <a:rPr lang="en-US" dirty="0" smtClean="0"/>
              <a:t>persuasive </a:t>
            </a:r>
            <a:r>
              <a:rPr lang="en-US" dirty="0"/>
              <a:t>message to target audiences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Make realistic promises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Accurately reflect what </a:t>
            </a:r>
            <a:r>
              <a:rPr lang="en-US" dirty="0"/>
              <a:t>customers will receive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Effective </a:t>
            </a:r>
            <a:r>
              <a:rPr lang="en-US" dirty="0"/>
              <a:t>internal communication in an organization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Communications tools may include</a:t>
            </a:r>
            <a:r>
              <a:rPr lang="en-US" dirty="0" smtClean="0"/>
              <a:t>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Interactive </a:t>
            </a:r>
            <a:r>
              <a:rPr lang="en-CA" dirty="0"/>
              <a:t>websites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International </a:t>
            </a:r>
            <a:r>
              <a:rPr lang="en-US" dirty="0"/>
              <a:t>conferences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Awards </a:t>
            </a:r>
            <a:r>
              <a:rPr lang="en-CA" dirty="0"/>
              <a:t>and third-party endorsements 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/>
              <a:t>Publicity </a:t>
            </a:r>
            <a:r>
              <a:rPr lang="en-CA" dirty="0" smtClean="0"/>
              <a:t>stunts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Short, online </a:t>
            </a:r>
            <a:r>
              <a:rPr lang="en-CA" dirty="0"/>
              <a:t>films </a:t>
            </a:r>
            <a:endParaRPr lang="en-CA" dirty="0" smtClean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Reality </a:t>
            </a:r>
            <a:r>
              <a:rPr lang="en-CA" dirty="0"/>
              <a:t>shows e.g. ‘Can You Serve?’ </a:t>
            </a: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endParaRPr lang="en-GB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523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0163" y="762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738466"/>
            <a:ext cx="6997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Image uses </a:t>
            </a:r>
            <a:r>
              <a:rPr lang="en-US" sz="2000" dirty="0"/>
              <a:t>a mixture of both rational appeals (hotel room features), and emotional appeals (skiers enjoying the </a:t>
            </a:r>
            <a:r>
              <a:rPr lang="en-US" sz="2000" dirty="0" err="1"/>
              <a:t>après</a:t>
            </a:r>
            <a:r>
              <a:rPr lang="en-US" sz="2000" dirty="0"/>
              <a:t> ski).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06794"/>
            <a:ext cx="3450833" cy="474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40059" y="4572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196899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CA" sz="2000" dirty="0" smtClean="0"/>
              <a:t>Use of employees to establish reliability,  </a:t>
            </a:r>
            <a:r>
              <a:rPr lang="en-CA" sz="2000" dirty="0"/>
              <a:t>perceptions of </a:t>
            </a:r>
            <a:r>
              <a:rPr lang="en-CA" sz="2000" dirty="0" smtClean="0"/>
              <a:t>quality </a:t>
            </a:r>
            <a:endParaRPr lang="en-US" sz="2000" dirty="0"/>
          </a:p>
        </p:txBody>
      </p:sp>
      <p:pic>
        <p:nvPicPr>
          <p:cNvPr id="3074" name="Picture 2" descr="C:\Users\Karen\AppData\Local\Microsoft\Windows\Temporary Internet Files\Content.IE5\46UKU6NB\delta Ch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72" y="1865415"/>
            <a:ext cx="3595116" cy="4944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291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9851" y="304800"/>
            <a:ext cx="8303941" cy="609600"/>
          </a:xfrm>
        </p:spPr>
        <p:txBody>
          <a:bodyPr/>
          <a:lstStyle/>
          <a:p>
            <a:pPr algn="ctr"/>
            <a:r>
              <a:rPr lang="en-CA" dirty="0"/>
              <a:t>Managing service promises </a:t>
            </a:r>
            <a:r>
              <a:rPr lang="en-CA" dirty="0" smtClean="0"/>
              <a:t>- continued</a:t>
            </a:r>
            <a:r>
              <a:rPr lang="en-CA" dirty="0"/>
              <a:t> 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9662" y="1066800"/>
            <a:ext cx="7720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en-US" sz="2000" dirty="0" smtClean="0"/>
              <a:t>Employees portrayed as anticipating wants </a:t>
            </a:r>
            <a:r>
              <a:rPr lang="en-US" sz="2000" dirty="0"/>
              <a:t>and </a:t>
            </a:r>
            <a:r>
              <a:rPr lang="en-US" sz="2000" dirty="0" smtClean="0"/>
              <a:t>needs </a:t>
            </a:r>
            <a:endParaRPr lang="en-US" sz="2000" dirty="0"/>
          </a:p>
        </p:txBody>
      </p:sp>
      <p:pic>
        <p:nvPicPr>
          <p:cNvPr id="3" name="Picture 2" descr="https://dl-web.dropbox.com/get/Customer%20Service%20Book/Seabourn%20Print%20Ad%20Ch11.pdf?w=f3b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16031" r="32467" b="2906"/>
          <a:stretch/>
        </p:blipFill>
        <p:spPr>
          <a:xfrm>
            <a:off x="2819400" y="1767178"/>
            <a:ext cx="3505200" cy="47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36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3515</TotalTime>
  <Words>540</Words>
  <Application>Microsoft Macintosh PowerPoint</Application>
  <PresentationFormat>On-screen Show (4:3)</PresentationFormat>
  <Paragraphs>89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Courier New</vt:lpstr>
      <vt:lpstr>Tahoma</vt:lpstr>
      <vt:lpstr>Arial</vt:lpstr>
      <vt:lpstr>Berrylishious design template</vt:lpstr>
      <vt:lpstr>PowerPoint Presentation</vt:lpstr>
      <vt:lpstr>Topics Covered</vt:lpstr>
      <vt:lpstr>‘At Your Service’ Spotlight:  From Russia with love</vt:lpstr>
      <vt:lpstr>Integrated communication strategies  for customer service</vt:lpstr>
      <vt:lpstr>Approaches to service promises</vt:lpstr>
      <vt:lpstr>Managing service promises </vt:lpstr>
      <vt:lpstr>Managing service promises - continued </vt:lpstr>
      <vt:lpstr>Managing service promises - continued </vt:lpstr>
      <vt:lpstr>Managing service promises - continued </vt:lpstr>
      <vt:lpstr>Managing service promises - continued </vt:lpstr>
      <vt:lpstr>Managing service promises - continued </vt:lpstr>
      <vt:lpstr>Service Snapshot: Customer service Kobe-style </vt:lpstr>
      <vt:lpstr>Ethical issues in communication</vt:lpstr>
      <vt:lpstr>Case Study: Promoting the spirit of India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708</cp:revision>
  <cp:lastPrinted>1601-01-01T00:00:00Z</cp:lastPrinted>
  <dcterms:created xsi:type="dcterms:W3CDTF">2012-10-22T00:42:01Z</dcterms:created>
  <dcterms:modified xsi:type="dcterms:W3CDTF">2017-08-27T14:22:49Z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